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726" r:id="rId5"/>
    <p:sldId id="876" r:id="rId6"/>
    <p:sldId id="878" r:id="rId7"/>
    <p:sldId id="895" r:id="rId8"/>
    <p:sldId id="879" r:id="rId9"/>
    <p:sldId id="891" r:id="rId10"/>
    <p:sldId id="826" r:id="rId11"/>
    <p:sldId id="827" r:id="rId12"/>
    <p:sldId id="749" r:id="rId13"/>
    <p:sldId id="732" r:id="rId14"/>
    <p:sldId id="757" r:id="rId15"/>
    <p:sldId id="758" r:id="rId16"/>
    <p:sldId id="744" r:id="rId17"/>
    <p:sldId id="745" r:id="rId18"/>
    <p:sldId id="734" r:id="rId19"/>
    <p:sldId id="894" r:id="rId20"/>
    <p:sldId id="797" r:id="rId21"/>
    <p:sldId id="893" r:id="rId22"/>
    <p:sldId id="800" r:id="rId23"/>
    <p:sldId id="752" r:id="rId24"/>
    <p:sldId id="753" r:id="rId25"/>
    <p:sldId id="759" r:id="rId26"/>
    <p:sldId id="873" r:id="rId27"/>
    <p:sldId id="892" r:id="rId28"/>
  </p:sldIdLst>
  <p:sldSz cx="9144000" cy="6858000" type="screen4x3"/>
  <p:notesSz cx="6669088" cy="9928225"/>
  <p:embeddedFontLst>
    <p:embeddedFont>
      <p:font typeface="Gill Sans MT" panose="020B0502020104020203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san" initials="s" lastIdx="5" clrIdx="0"/>
  <p:cmAuthor id="1" name="Paul Gerrard" initials="PG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9FFFCA"/>
    <a:srgbClr val="61F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59" autoAdjust="0"/>
    <p:restoredTop sz="86306" autoAdjust="0"/>
  </p:normalViewPr>
  <p:slideViewPr>
    <p:cSldViewPr>
      <p:cViewPr varScale="1">
        <p:scale>
          <a:sx n="61" d="100"/>
          <a:sy n="61" d="100"/>
        </p:scale>
        <p:origin x="48" y="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8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-2100" y="-102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478560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Intelligent Testing, Improvement and Assurance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4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229781-DD3F-44EC-AAB7-81BA1D470833}" type="datetime5">
              <a:rPr lang="en-US" smtClean="0"/>
              <a:t>27-Mar-17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5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© </a:t>
            </a:r>
            <a:r>
              <a:rPr lang="en-GB" dirty="0" smtClean="0"/>
              <a:t>2011 </a:t>
            </a:r>
            <a:r>
              <a:rPr lang="en-GB" dirty="0"/>
              <a:t>Gerrard Consulting Limited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5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5012C3-3CA9-4C68-BF86-AB155D3C29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11141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Assurance, Re-Training, Mentoring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4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C65E88-356D-4261-A1F4-ED0B0EE55B37}" type="datetime5">
              <a:rPr lang="en-US" smtClean="0"/>
              <a:t>27-Mar-17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11" y="4715909"/>
            <a:ext cx="5335269" cy="4467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5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Aqastra Limited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5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F9AA41-4DEE-4E87-9A1F-FAABB1A119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3981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Assurance and Testing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A96BF39-8003-435B-8881-76520FEAB1C1}" type="datetime5">
              <a:rPr lang="en-US" smtClean="0"/>
              <a:t>27-Mar-17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3F9AA41-4DEE-4E87-9A1F-FAABB1A1191D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837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Intelligent Assurance and Testing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4FB7F-A5F8-45E9-BB62-A20881196D3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554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Intelligent Assurance and Testing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4FB7F-A5F8-45E9-BB62-A20881196D3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09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Intelligent Assurance and Testing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A96BF39-8003-435B-8881-76520FEAB1C1}" type="datetime5">
              <a:rPr lang="en-US" smtClean="0"/>
              <a:t>27-Mar-17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3F9AA41-4DEE-4E87-9A1F-FAABB1A1191D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968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3960439"/>
          </a:xfrm>
        </p:spPr>
        <p:txBody>
          <a:bodyPr/>
          <a:lstStyle>
            <a:lvl1pPr algn="ctr">
              <a:defRPr sz="6000"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069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722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5976664"/>
          </a:xfrm>
        </p:spPr>
        <p:txBody>
          <a:bodyPr/>
          <a:lstStyle>
            <a:lvl1pPr algn="ctr">
              <a:defRPr sz="6000"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525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3768" y="6453336"/>
            <a:ext cx="4104456" cy="288032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1F497D"/>
                </a:solidFill>
                <a:latin typeface="Gill Sans MT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1F497D"/>
                </a:solidFill>
                <a:latin typeface="Gill Sans MT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1032AF8D-C651-4A77-8467-76E125FC73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3768" y="6453336"/>
            <a:ext cx="4104456" cy="288032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1F497D"/>
                </a:solidFill>
                <a:latin typeface="Gill Sans MT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1F497D"/>
                </a:solidFill>
                <a:latin typeface="Gill Sans MT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1032AF8D-C651-4A77-8467-76E125FC73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483768" y="6453336"/>
            <a:ext cx="4104456" cy="288032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1F497D"/>
                </a:solidFill>
                <a:latin typeface="Gill Sans MT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1F497D"/>
                </a:solidFill>
                <a:latin typeface="Gill Sans MT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1032AF8D-C651-4A77-8467-76E125FC73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3768" y="6453336"/>
            <a:ext cx="4104456" cy="288032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1F497D"/>
                </a:solidFill>
                <a:latin typeface="Gill Sans MT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1F497D"/>
                </a:solidFill>
                <a:latin typeface="Gill Sans MT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1032AF8D-C651-4A77-8467-76E125FC73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3768" y="6453336"/>
            <a:ext cx="4104456" cy="288032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1F497D"/>
                </a:solidFill>
                <a:latin typeface="Gill Sans MT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1F497D"/>
                </a:solidFill>
                <a:latin typeface="Gill Sans MT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1032AF8D-C651-4A77-8467-76E125FC73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28625" y="1571625"/>
            <a:ext cx="8215313" cy="4786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9752" y="6453336"/>
            <a:ext cx="4392488" cy="288032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8880" y="6453336"/>
            <a:ext cx="2133600" cy="268139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algn="r">
              <a:defRPr/>
            </a:pPr>
            <a:r>
              <a:rPr lang="en-GB" smtClean="0"/>
              <a:t>Slide </a:t>
            </a:r>
            <a:fld id="{BCBC47EA-4835-4F24-8981-151A21C1A8EE}" type="slidenum">
              <a:rPr lang="en-GB" smtClean="0"/>
              <a:pPr algn="r"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3274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3768" y="6453336"/>
            <a:ext cx="4104456" cy="288032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1F497D"/>
                </a:solidFill>
                <a:latin typeface="Gill Sans MT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Intelligent Definition and Assurance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1F497D"/>
                </a:solidFill>
                <a:latin typeface="Gill Sans MT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1032AF8D-C651-4A77-8467-76E125FC73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40" r:id="rId3"/>
    <p:sldLayoutId id="2147483842" r:id="rId4"/>
    <p:sldLayoutId id="2147483843" r:id="rId5"/>
    <p:sldLayoutId id="2147483844" r:id="rId6"/>
    <p:sldLayoutId id="2147483845" r:id="rId7"/>
    <p:sldLayoutId id="2147483852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•"/>
        <a:defRPr sz="3200" kern="1200">
          <a:solidFill>
            <a:srgbClr val="1F497D"/>
          </a:solidFill>
          <a:latin typeface="Gill Sans MT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1F497D"/>
          </a:solidFill>
          <a:latin typeface="Gill Sans MT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1F497D"/>
          </a:solidFill>
          <a:latin typeface="Gill Sans MT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1F497D"/>
          </a:solidFill>
          <a:latin typeface="Gill Sans MT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1F497D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hyperlink" Target="http://testaxioms.com/?q=node/25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ev.sp.qa/download/newModel" TargetMode="External"/><Relationship Id="rId2" Type="http://schemas.openxmlformats.org/officeDocument/2006/relationships/hyperlink" Target="http://www.bbc.co.uk/academy/technology/article/art20150522113029398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jpeg"/><Relationship Id="rId3" Type="http://schemas.openxmlformats.org/officeDocument/2006/relationships/image" Target="../media/image7.png"/><Relationship Id="rId21" Type="http://schemas.openxmlformats.org/officeDocument/2006/relationships/image" Target="../media/image25.jpeg"/><Relationship Id="rId7" Type="http://schemas.openxmlformats.org/officeDocument/2006/relationships/image" Target="../media/image11.gif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gif"/><Relationship Id="rId22" Type="http://schemas.openxmlformats.org/officeDocument/2006/relationships/image" Target="../media/image2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hyperlink" Target="http://testaxioms.com/?q=node/2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 idx="4294967295"/>
          </p:nvPr>
        </p:nvSpPr>
        <p:spPr>
          <a:xfrm>
            <a:off x="257970" y="446807"/>
            <a:ext cx="7812732" cy="1470025"/>
          </a:xfrm>
          <a:ln>
            <a:noFill/>
          </a:ln>
        </p:spPr>
        <p:txBody>
          <a:bodyPr>
            <a:noAutofit/>
          </a:bodyPr>
          <a:lstStyle/>
          <a:p>
            <a:pPr eaLnBrk="1" hangingPunct="1"/>
            <a:r>
              <a:rPr lang="en-GB" dirty="0" smtClean="0"/>
              <a:t>Do Testers Think Differently?</a:t>
            </a:r>
          </a:p>
        </p:txBody>
      </p:sp>
      <p:sp>
        <p:nvSpPr>
          <p:cNvPr id="12292" name="Subtitle 4"/>
          <p:cNvSpPr>
            <a:spLocks noGrp="1"/>
          </p:cNvSpPr>
          <p:nvPr>
            <p:ph type="subTitle" idx="4294967295"/>
          </p:nvPr>
        </p:nvSpPr>
        <p:spPr>
          <a:xfrm rot="5400000">
            <a:off x="5365576" y="3070448"/>
            <a:ext cx="6885384" cy="744488"/>
          </a:xfrm>
          <a:solidFill>
            <a:schemeClr val="tx2"/>
          </a:solidFill>
          <a:ln>
            <a:noFill/>
          </a:ln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GB" sz="3600" dirty="0">
                <a:solidFill>
                  <a:schemeClr val="bg1"/>
                </a:solidFill>
              </a:rPr>
              <a:t>@</a:t>
            </a:r>
            <a:r>
              <a:rPr lang="en-GB" sz="3600" dirty="0" err="1">
                <a:solidFill>
                  <a:schemeClr val="bg1"/>
                </a:solidFill>
              </a:rPr>
              <a:t>paul_gerrard</a:t>
            </a:r>
            <a:endParaRPr lang="en-GB" sz="2000" dirty="0" smtClean="0">
              <a:solidFill>
                <a:schemeClr val="bg1"/>
              </a:solidFill>
            </a:endParaRPr>
          </a:p>
        </p:txBody>
      </p:sp>
      <p:pic>
        <p:nvPicPr>
          <p:cNvPr id="12294" name="Picture 7" descr="G:\COMMERCE\Logos\GCLogoLar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8950" y="1988840"/>
            <a:ext cx="3787466" cy="130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testaxioms.com/sites/default/files/pocketbook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61" y="3794417"/>
            <a:ext cx="1481831" cy="239639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U:\ExtraMural\BOOKS\BusStoryPocketBook\1stBETA\FrontCov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368" y="3789040"/>
            <a:ext cx="1481832" cy="240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4"/>
          <p:cNvSpPr txBox="1">
            <a:spLocks/>
          </p:cNvSpPr>
          <p:nvPr/>
        </p:nvSpPr>
        <p:spPr bwMode="auto">
          <a:xfrm>
            <a:off x="329978" y="2180456"/>
            <a:ext cx="450455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  <a:defRPr sz="3200" kern="1200">
                <a:solidFill>
                  <a:srgbClr val="1F497D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1F497D"/>
                </a:solidFill>
                <a:latin typeface="Gill Sans MT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1F497D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1F497D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1F497D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en-GB" sz="3600" dirty="0" smtClean="0"/>
              <a:t>Paul </a:t>
            </a:r>
            <a:r>
              <a:rPr lang="en-GB" sz="3600" dirty="0" err="1" smtClean="0"/>
              <a:t>Gerrard</a:t>
            </a:r>
            <a:endParaRPr lang="en-GB" sz="36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GB" sz="2000" dirty="0" smtClean="0"/>
              <a:t>paul@gerrardconsulting.com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512" y="6372036"/>
            <a:ext cx="2272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GB" b="0" dirty="0">
                <a:solidFill>
                  <a:schemeClr val="tx2"/>
                </a:solidFill>
                <a:latin typeface="Gill Sans MT" panose="020B0502020104020203" pitchFamily="34" charset="0"/>
              </a:rPr>
              <a:t>gerrardconsulting.com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01" y="3789040"/>
            <a:ext cx="1486699" cy="240124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/>
          <a:stretch/>
        </p:blipFill>
        <p:spPr>
          <a:xfrm>
            <a:off x="1259632" y="3789040"/>
            <a:ext cx="1508690" cy="240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7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ALL Testing is Exploratory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8032" y="4005064"/>
            <a:ext cx="7772400" cy="1752600"/>
          </a:xfrm>
        </p:spPr>
        <p:txBody>
          <a:bodyPr/>
          <a:lstStyle/>
          <a:p>
            <a:r>
              <a:rPr lang="en-GB" sz="4000" dirty="0" smtClean="0">
                <a:solidFill>
                  <a:srgbClr val="FF0000"/>
                </a:solidFill>
              </a:rPr>
              <a:t>We explore sources of knowledge ...</a:t>
            </a:r>
          </a:p>
          <a:p>
            <a:r>
              <a:rPr lang="en-GB" sz="4000" dirty="0" smtClean="0">
                <a:solidFill>
                  <a:srgbClr val="FF0000"/>
                </a:solidFill>
              </a:rPr>
              <a:t>... to build models ...</a:t>
            </a:r>
          </a:p>
          <a:p>
            <a:r>
              <a:rPr lang="en-GB" sz="4000" dirty="0" smtClean="0">
                <a:solidFill>
                  <a:srgbClr val="FF0000"/>
                </a:solidFill>
              </a:rPr>
              <a:t>... that inform our testing.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83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ject_p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09" y="1678867"/>
            <a:ext cx="7076728" cy="396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models</a:t>
            </a:r>
            <a:endParaRPr lang="en-GB" dirty="0"/>
          </a:p>
        </p:txBody>
      </p:sp>
      <p:pic>
        <p:nvPicPr>
          <p:cNvPr id="1028" name="Picture 4" descr="An example sequence diagram with a loop combination frag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48" y="1507701"/>
            <a:ext cx="61912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gilemodeling.com/images/models/classDiagramSket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23" y="1298151"/>
            <a:ext cx="643890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weathercharts.net/noaa_ukmo_analysis/previous/PPVA89_12z_last.gif?314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66" y="1298151"/>
            <a:ext cx="7189068" cy="52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[Paul Dirac's equation predicted the existence of antiparticles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37" y="2783525"/>
            <a:ext cx="7211272" cy="175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now-here-this.timeout.com/wp-content/uploads/2013/04/walkmap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80" y="1184009"/>
            <a:ext cx="7484839" cy="526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76" y="1430908"/>
            <a:ext cx="6497547" cy="461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8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Models are innate, essential, human</a:t>
            </a:r>
            <a:endParaRPr lang="en-GB" dirty="0"/>
          </a:p>
        </p:txBody>
      </p:sp>
      <p:pic>
        <p:nvPicPr>
          <p:cNvPr id="2050" name="Picture 2" descr="http://i1.wp.com/www.immediateentourage.com/wp-content/uploads/2012/04/Man-in-Suit-Walking.png?resize=375%2C3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5095"/>
            <a:ext cx="4003923" cy="40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ull-glass-of-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49317"/>
            <a:ext cx="2057871" cy="257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71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Judgement, exploring and testing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6305050" y="3631464"/>
            <a:ext cx="2244824" cy="11189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Testing</a:t>
            </a:r>
            <a:br>
              <a:rPr lang="en-GB" dirty="0" smtClean="0">
                <a:solidFill>
                  <a:prstClr val="white"/>
                </a:solidFill>
              </a:rPr>
            </a:br>
            <a:r>
              <a:rPr lang="en-GB" dirty="0" smtClean="0">
                <a:solidFill>
                  <a:prstClr val="white"/>
                </a:solidFill>
              </a:rPr>
              <a:t>(the system)</a:t>
            </a:r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6" name="Curved Connector 5"/>
          <p:cNvCxnSpPr>
            <a:stCxn id="12" idx="7"/>
            <a:endCxn id="5" idx="1"/>
          </p:cNvCxnSpPr>
          <p:nvPr/>
        </p:nvCxnSpPr>
        <p:spPr>
          <a:xfrm rot="16200000" flipH="1">
            <a:off x="4512523" y="1674054"/>
            <a:ext cx="128671" cy="4113878"/>
          </a:xfrm>
          <a:prstGeom prst="curvedConnector3">
            <a:avLst>
              <a:gd name="adj1" fmla="val -756573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29806" y="2073622"/>
            <a:ext cx="3553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alibri"/>
                <a:cs typeface="+mn-cs"/>
              </a:rPr>
              <a:t>Our model(s) are adequate</a:t>
            </a:r>
          </a:p>
        </p:txBody>
      </p:sp>
      <p:cxnSp>
        <p:nvCxnSpPr>
          <p:cNvPr id="8" name="Curved Connector 7"/>
          <p:cNvCxnSpPr>
            <a:stCxn id="5" idx="3"/>
            <a:endCxn id="12" idx="5"/>
          </p:cNvCxnSpPr>
          <p:nvPr/>
        </p:nvCxnSpPr>
        <p:spPr>
          <a:xfrm rot="5400000" flipH="1">
            <a:off x="4512523" y="2465265"/>
            <a:ext cx="128671" cy="4113878"/>
          </a:xfrm>
          <a:prstGeom prst="curvedConnector3">
            <a:avLst>
              <a:gd name="adj1" fmla="val -63073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3026" y="5559623"/>
            <a:ext cx="408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Calibri"/>
                <a:cs typeface="+mn-cs"/>
              </a:rPr>
              <a:t>Our model(s) are not adequate</a:t>
            </a:r>
          </a:p>
        </p:txBody>
      </p:sp>
      <p:sp>
        <p:nvSpPr>
          <p:cNvPr id="12" name="Oval 11"/>
          <p:cNvSpPr/>
          <p:nvPr/>
        </p:nvSpPr>
        <p:spPr>
          <a:xfrm>
            <a:off x="603842" y="3502793"/>
            <a:ext cx="2244824" cy="11189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Exploring (sources)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Cloud 12"/>
          <p:cNvSpPr/>
          <p:nvPr/>
        </p:nvSpPr>
        <p:spPr>
          <a:xfrm>
            <a:off x="3136698" y="3327375"/>
            <a:ext cx="2880320" cy="1480765"/>
          </a:xfrm>
          <a:prstGeom prst="cloud">
            <a:avLst/>
          </a:prstGeom>
          <a:solidFill>
            <a:srgbClr val="00B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Judgement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520" y="2670011"/>
            <a:ext cx="1664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alibri"/>
                <a:cs typeface="+mn-cs"/>
              </a:rPr>
              <a:t>Creates test</a:t>
            </a:r>
          </a:p>
          <a:p>
            <a:r>
              <a:rPr lang="en-GB" sz="2400" dirty="0">
                <a:solidFill>
                  <a:prstClr val="black"/>
                </a:solidFill>
                <a:latin typeface="Calibri"/>
                <a:cs typeface="+mn-cs"/>
              </a:rPr>
              <a:t>models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58851" y="2670011"/>
            <a:ext cx="1317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dirty="0" smtClean="0">
                <a:solidFill>
                  <a:prstClr val="black"/>
                </a:solidFill>
                <a:latin typeface="Calibri"/>
                <a:cs typeface="+mn-cs"/>
              </a:rPr>
              <a:t>Uses test</a:t>
            </a:r>
            <a:endParaRPr lang="en-GB" sz="240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r"/>
            <a:r>
              <a:rPr lang="en-GB" sz="2400" dirty="0">
                <a:solidFill>
                  <a:prstClr val="black"/>
                </a:solidFill>
                <a:latin typeface="Calibri"/>
                <a:cs typeface="+mn-cs"/>
              </a:rPr>
              <a:t>models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536" y="1124744"/>
            <a:ext cx="8514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+mj-lt"/>
              </a:rPr>
              <a:t>We explore sources of knowledge </a:t>
            </a:r>
            <a:r>
              <a:rPr lang="en-GB" i="1" dirty="0" smtClean="0">
                <a:latin typeface="+mj-lt"/>
              </a:rPr>
              <a:t>to </a:t>
            </a:r>
            <a:r>
              <a:rPr lang="en-GB" i="1" dirty="0">
                <a:latin typeface="+mj-lt"/>
              </a:rPr>
              <a:t>build test models </a:t>
            </a:r>
            <a:r>
              <a:rPr lang="en-GB" i="1" dirty="0" smtClean="0">
                <a:latin typeface="+mj-lt"/>
              </a:rPr>
              <a:t>that </a:t>
            </a:r>
            <a:r>
              <a:rPr lang="en-GB" i="1" dirty="0">
                <a:latin typeface="+mj-lt"/>
              </a:rPr>
              <a:t>inform our </a:t>
            </a:r>
            <a:r>
              <a:rPr lang="en-GB" i="1" dirty="0" smtClean="0">
                <a:latin typeface="+mj-lt"/>
              </a:rPr>
              <a:t>testing</a:t>
            </a:r>
            <a:endParaRPr lang="en-GB" i="1" dirty="0">
              <a:latin typeface="+mj-lt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457200" y="5661248"/>
            <a:ext cx="8229600" cy="504056"/>
          </a:xfrm>
          <a:prstGeom prst="wedgeRectCallout">
            <a:avLst>
              <a:gd name="adj1" fmla="val -34083"/>
              <a:gd name="adj2" fmla="val -30321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BTW – Do Developers explore the same way?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0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2" grpId="0" animBg="1"/>
      <p:bldP spid="13" grpId="0" animBg="1"/>
      <p:bldP spid="14" grpId="0"/>
      <p:bldP spid="16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Exploration process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3635896" y="3393080"/>
            <a:ext cx="1800200" cy="10081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Exploration</a:t>
            </a:r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3608" y="1988839"/>
            <a:ext cx="1592560" cy="3315976"/>
            <a:chOff x="934616" y="1700808"/>
            <a:chExt cx="1592560" cy="3315976"/>
          </a:xfrm>
        </p:grpSpPr>
        <p:sp>
          <p:nvSpPr>
            <p:cNvPr id="7" name="Rectangle 6"/>
            <p:cNvSpPr/>
            <p:nvPr/>
          </p:nvSpPr>
          <p:spPr>
            <a:xfrm>
              <a:off x="1118828" y="3501008"/>
              <a:ext cx="1224136" cy="64807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prstClr val="white"/>
                  </a:solidFill>
                </a:rPr>
                <a:t>Definitions </a:t>
              </a:r>
              <a:r>
                <a:rPr lang="en-GB" sz="1400" dirty="0">
                  <a:solidFill>
                    <a:prstClr val="white"/>
                  </a:solidFill>
                </a:rPr>
                <a:t>specs/stories</a:t>
              </a: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18828" y="2780928"/>
              <a:ext cx="1224136" cy="64807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prstClr val="white"/>
                  </a:solidFill>
                </a:rPr>
                <a:t>People</a:t>
              </a:r>
              <a:br>
                <a:rPr lang="en-GB" dirty="0" smtClean="0">
                  <a:solidFill>
                    <a:prstClr val="white"/>
                  </a:solidFill>
                </a:rPr>
              </a:br>
              <a:r>
                <a:rPr lang="en-GB" dirty="0" smtClean="0">
                  <a:solidFill>
                    <a:prstClr val="white"/>
                  </a:solidFill>
                </a:rPr>
                <a:t>(&amp; you)</a:t>
              </a: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34616" y="1700808"/>
              <a:ext cx="1592560" cy="3315976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dirty="0" smtClean="0">
                  <a:solidFill>
                    <a:srgbClr val="1F497D">
                      <a:lumMod val="75000"/>
                    </a:srgbClr>
                  </a:solidFill>
                </a:rPr>
                <a:t>Sources</a:t>
              </a:r>
              <a:endParaRPr lang="en-GB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18828" y="4228144"/>
              <a:ext cx="1224136" cy="64807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prstClr val="white"/>
                  </a:solidFill>
                </a:rPr>
                <a:t>Require-</a:t>
              </a:r>
              <a:r>
                <a:rPr lang="en-GB" dirty="0" err="1" smtClean="0">
                  <a:solidFill>
                    <a:prstClr val="white"/>
                  </a:solidFill>
                </a:rPr>
                <a:t>ments</a:t>
              </a:r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201272" y="3485186"/>
            <a:ext cx="1224136" cy="648072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Test</a:t>
            </a:r>
          </a:p>
          <a:p>
            <a:pPr algn="ctr"/>
            <a:r>
              <a:rPr lang="en-GB" dirty="0" smtClean="0">
                <a:solidFill>
                  <a:prstClr val="white"/>
                </a:solidFill>
              </a:rPr>
              <a:t>Models</a:t>
            </a:r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2" name="Curved Connector 11"/>
          <p:cNvCxnSpPr>
            <a:endCxn id="5" idx="1"/>
          </p:cNvCxnSpPr>
          <p:nvPr/>
        </p:nvCxnSpPr>
        <p:spPr>
          <a:xfrm>
            <a:off x="2636169" y="3033041"/>
            <a:ext cx="1263361" cy="507675"/>
          </a:xfrm>
          <a:prstGeom prst="curved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48606" y="2530057"/>
            <a:ext cx="137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Calibri"/>
                <a:cs typeface="+mn-cs"/>
              </a:rPr>
              <a:t>Enquiring</a:t>
            </a:r>
            <a:endParaRPr lang="en-GB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14" name="Curved Connector 13"/>
          <p:cNvCxnSpPr>
            <a:stCxn id="5" idx="3"/>
          </p:cNvCxnSpPr>
          <p:nvPr/>
        </p:nvCxnSpPr>
        <p:spPr>
          <a:xfrm rot="5400000">
            <a:off x="3042567" y="3847161"/>
            <a:ext cx="450567" cy="1263361"/>
          </a:xfrm>
          <a:prstGeom prst="curved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92760" y="4704125"/>
            <a:ext cx="1916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prstClr val="black"/>
                </a:solidFill>
                <a:latin typeface="Calibri"/>
                <a:cs typeface="+mn-cs"/>
              </a:rPr>
              <a:t>Challenging</a:t>
            </a:r>
            <a:endParaRPr lang="en-GB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2600" y="5365085"/>
            <a:ext cx="24106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rPr>
              <a:t>Sources:</a:t>
            </a:r>
          </a:p>
          <a:p>
            <a:pPr algn="l"/>
            <a:r>
              <a:rPr lang="en-GB" sz="1400" dirty="0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rPr>
              <a:t>People, documents,</a:t>
            </a:r>
          </a:p>
          <a:p>
            <a:pPr algn="l"/>
            <a:r>
              <a:rPr lang="en-GB" sz="1400" dirty="0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rPr>
              <a:t>experience, system under test</a:t>
            </a:r>
          </a:p>
        </p:txBody>
      </p:sp>
      <p:cxnSp>
        <p:nvCxnSpPr>
          <p:cNvPr id="17" name="Curved Connector 16"/>
          <p:cNvCxnSpPr>
            <a:stCxn id="5" idx="7"/>
            <a:endCxn id="11" idx="0"/>
          </p:cNvCxnSpPr>
          <p:nvPr/>
        </p:nvCxnSpPr>
        <p:spPr>
          <a:xfrm rot="5400000" flipH="1" flipV="1">
            <a:off x="6465138" y="2192514"/>
            <a:ext cx="55529" cy="2640877"/>
          </a:xfrm>
          <a:prstGeom prst="curvedConnector3">
            <a:avLst>
              <a:gd name="adj1" fmla="val 677547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11" idx="2"/>
            <a:endCxn id="5" idx="5"/>
          </p:cNvCxnSpPr>
          <p:nvPr/>
        </p:nvCxnSpPr>
        <p:spPr>
          <a:xfrm rot="5400000">
            <a:off x="6432754" y="2872970"/>
            <a:ext cx="120299" cy="2640877"/>
          </a:xfrm>
          <a:prstGeom prst="curvedConnector3">
            <a:avLst>
              <a:gd name="adj1" fmla="val 41275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44950" y="2535287"/>
            <a:ext cx="144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alibri"/>
                <a:cs typeface="+mn-cs"/>
              </a:rPr>
              <a:t>Modelling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41232" y="5365085"/>
            <a:ext cx="165423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rPr>
              <a:t>Test Models:</a:t>
            </a:r>
          </a:p>
          <a:p>
            <a:pPr algn="r"/>
            <a:r>
              <a:rPr lang="en-GB" sz="1400" dirty="0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rPr>
              <a:t>Can be documented</a:t>
            </a:r>
          </a:p>
          <a:p>
            <a:pPr algn="r"/>
            <a:r>
              <a:rPr lang="en-GB" sz="1400" dirty="0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rPr>
              <a:t>or mental models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33121" y="4695527"/>
            <a:ext cx="1442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Calibri"/>
                <a:cs typeface="+mn-cs"/>
              </a:rPr>
              <a:t>Predicting</a:t>
            </a:r>
            <a:endParaRPr lang="en-GB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24608" y="2348879"/>
            <a:ext cx="1224136" cy="648072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System under test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5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/>
      <p:bldP spid="15" grpId="0"/>
      <p:bldP spid="16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Testing process</a:t>
            </a:r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3598911" y="3240065"/>
            <a:ext cx="1800200" cy="10081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Testing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64287" y="3332171"/>
            <a:ext cx="1224136" cy="648072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System Under Test</a:t>
            </a:r>
          </a:p>
        </p:txBody>
      </p:sp>
      <p:cxnSp>
        <p:nvCxnSpPr>
          <p:cNvPr id="28" name="Curved Connector 27"/>
          <p:cNvCxnSpPr>
            <a:stCxn id="25" idx="3"/>
            <a:endCxn id="37" idx="2"/>
          </p:cNvCxnSpPr>
          <p:nvPr/>
        </p:nvCxnSpPr>
        <p:spPr>
          <a:xfrm rot="5400000" flipH="1">
            <a:off x="2634863" y="2872862"/>
            <a:ext cx="104478" cy="2350885"/>
          </a:xfrm>
          <a:prstGeom prst="curvedConnector3">
            <a:avLst>
              <a:gd name="adj1" fmla="val -360109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146957" y="4504815"/>
            <a:ext cx="1200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alibri"/>
                <a:cs typeface="+mn-cs"/>
              </a:rPr>
              <a:t>Refining</a:t>
            </a:r>
          </a:p>
        </p:txBody>
      </p:sp>
      <p:cxnSp>
        <p:nvCxnSpPr>
          <p:cNvPr id="31" name="Curved Connector 30"/>
          <p:cNvCxnSpPr>
            <a:stCxn id="37" idx="0"/>
            <a:endCxn id="25" idx="1"/>
          </p:cNvCxnSpPr>
          <p:nvPr/>
        </p:nvCxnSpPr>
        <p:spPr>
          <a:xfrm rot="16200000" flipH="1">
            <a:off x="2667247" y="2192405"/>
            <a:ext cx="39708" cy="2350885"/>
          </a:xfrm>
          <a:prstGeom prst="curvedConnector3">
            <a:avLst>
              <a:gd name="adj1" fmla="val -847504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79711" y="2518208"/>
            <a:ext cx="1569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alibri"/>
                <a:cs typeface="+mn-cs"/>
              </a:rPr>
              <a:t>Informing</a:t>
            </a:r>
          </a:p>
        </p:txBody>
      </p:sp>
      <p:cxnSp>
        <p:nvCxnSpPr>
          <p:cNvPr id="33" name="Curved Connector 32"/>
          <p:cNvCxnSpPr>
            <a:stCxn id="25" idx="7"/>
            <a:endCxn id="26" idx="0"/>
          </p:cNvCxnSpPr>
          <p:nvPr/>
        </p:nvCxnSpPr>
        <p:spPr>
          <a:xfrm rot="5400000" flipH="1" flipV="1">
            <a:off x="6428153" y="2039499"/>
            <a:ext cx="55529" cy="2640877"/>
          </a:xfrm>
          <a:prstGeom prst="curvedConnector3">
            <a:avLst>
              <a:gd name="adj1" fmla="val 677547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26" idx="2"/>
            <a:endCxn id="25" idx="5"/>
          </p:cNvCxnSpPr>
          <p:nvPr/>
        </p:nvCxnSpPr>
        <p:spPr>
          <a:xfrm rot="5400000">
            <a:off x="6395769" y="2719955"/>
            <a:ext cx="120299" cy="2640877"/>
          </a:xfrm>
          <a:prstGeom prst="curvedConnector3">
            <a:avLst>
              <a:gd name="adj1" fmla="val 41275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807966" y="2560599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alibri"/>
                <a:cs typeface="+mn-cs"/>
              </a:rPr>
              <a:t>Applying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58335" y="4432807"/>
            <a:ext cx="1677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alibri"/>
                <a:cs typeface="+mn-cs"/>
              </a:rPr>
              <a:t>Interpreting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99591" y="3347992"/>
            <a:ext cx="1224136" cy="648072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Test</a:t>
            </a:r>
          </a:p>
          <a:p>
            <a:pPr algn="ctr"/>
            <a:r>
              <a:rPr lang="en-GB" dirty="0" smtClean="0">
                <a:solidFill>
                  <a:prstClr val="white"/>
                </a:solidFill>
              </a:rPr>
              <a:t>Models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364087" y="5445224"/>
            <a:ext cx="1800200" cy="10081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Revise the System</a:t>
            </a:r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44" name="Curved Connector 43"/>
          <p:cNvCxnSpPr>
            <a:stCxn id="25" idx="4"/>
            <a:endCxn id="43" idx="2"/>
          </p:cNvCxnSpPr>
          <p:nvPr/>
        </p:nvCxnSpPr>
        <p:spPr>
          <a:xfrm rot="16200000" flipH="1">
            <a:off x="4080999" y="4666190"/>
            <a:ext cx="1701103" cy="865076"/>
          </a:xfrm>
          <a:prstGeom prst="curved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3" idx="6"/>
            <a:endCxn id="26" idx="2"/>
          </p:cNvCxnSpPr>
          <p:nvPr/>
        </p:nvCxnSpPr>
        <p:spPr>
          <a:xfrm flipV="1">
            <a:off x="7164287" y="3980244"/>
            <a:ext cx="612068" cy="1969037"/>
          </a:xfrm>
          <a:prstGeom prst="curved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3440115">
            <a:off x="3970584" y="5341997"/>
            <a:ext cx="1144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solidFill>
                  <a:prstClr val="black"/>
                </a:solidFill>
                <a:latin typeface="Calibri"/>
                <a:cs typeface="+mn-cs"/>
              </a:rPr>
              <a:t>Logging</a:t>
            </a:r>
          </a:p>
        </p:txBody>
      </p:sp>
      <p:sp>
        <p:nvSpPr>
          <p:cNvPr id="47" name="TextBox 46"/>
          <p:cNvSpPr txBox="1"/>
          <p:nvPr/>
        </p:nvSpPr>
        <p:spPr>
          <a:xfrm rot="17642311">
            <a:off x="7286435" y="5226954"/>
            <a:ext cx="1205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dirty="0">
                <a:solidFill>
                  <a:prstClr val="black"/>
                </a:solidFill>
                <a:latin typeface="Calibri"/>
                <a:cs typeface="+mn-cs"/>
              </a:rPr>
              <a:t>Revising</a:t>
            </a:r>
          </a:p>
        </p:txBody>
      </p:sp>
      <p:cxnSp>
        <p:nvCxnSpPr>
          <p:cNvPr id="48" name="Curved Connector 47"/>
          <p:cNvCxnSpPr>
            <a:stCxn id="25" idx="0"/>
            <a:endCxn id="49" idx="3"/>
          </p:cNvCxnSpPr>
          <p:nvPr/>
        </p:nvCxnSpPr>
        <p:spPr>
          <a:xfrm rot="16200000" flipV="1">
            <a:off x="2961902" y="1702955"/>
            <a:ext cx="1139097" cy="1935125"/>
          </a:xfrm>
          <a:prstGeom prst="curved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67544" y="1870136"/>
            <a:ext cx="2096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alibri"/>
                <a:cs typeface="+mn-cs"/>
              </a:rPr>
              <a:t>More exploring</a:t>
            </a:r>
          </a:p>
        </p:txBody>
      </p:sp>
      <p:cxnSp>
        <p:nvCxnSpPr>
          <p:cNvPr id="50" name="Curved Connector 49"/>
          <p:cNvCxnSpPr>
            <a:stCxn id="25" idx="0"/>
            <a:endCxn id="51" idx="1"/>
          </p:cNvCxnSpPr>
          <p:nvPr/>
        </p:nvCxnSpPr>
        <p:spPr>
          <a:xfrm rot="5400000" flipH="1" flipV="1">
            <a:off x="4899603" y="1670759"/>
            <a:ext cx="1168714" cy="1969898"/>
          </a:xfrm>
          <a:prstGeom prst="curved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468909" y="1840519"/>
            <a:ext cx="1410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alibri"/>
                <a:cs typeface="+mn-cs"/>
              </a:rPr>
              <a:t>Reporting</a:t>
            </a:r>
          </a:p>
        </p:txBody>
      </p:sp>
    </p:spTree>
    <p:extLst>
      <p:ext uri="{BB962C8B-B14F-4D97-AF65-F5344CB8AC3E}">
        <p14:creationId xmlns:p14="http://schemas.microsoft.com/office/powerpoint/2010/main" val="297859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0" grpId="0"/>
      <p:bldP spid="32" grpId="0"/>
      <p:bldP spid="35" grpId="0"/>
      <p:bldP spid="36" grpId="0"/>
      <p:bldP spid="43" grpId="0" animBg="1"/>
      <p:bldP spid="46" grpId="0"/>
      <p:bldP spid="47" grpId="0"/>
      <p:bldP spid="49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Model Testing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5373216"/>
            <a:ext cx="8620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j-lt"/>
              </a:rPr>
              <a:t>My BBC talk: </a:t>
            </a:r>
            <a:r>
              <a:rPr lang="en-GB" sz="1800" dirty="0">
                <a:latin typeface="+mj-lt"/>
                <a:hlinkClick r:id="rId2"/>
              </a:rPr>
              <a:t>http://</a:t>
            </a:r>
            <a:r>
              <a:rPr lang="en-GB" sz="1800" dirty="0" smtClean="0">
                <a:latin typeface="+mj-lt"/>
                <a:hlinkClick r:id="rId2"/>
              </a:rPr>
              <a:t>www.bbc.co.uk/academy/technology/article/art20150522113029398</a:t>
            </a:r>
            <a:r>
              <a:rPr lang="en-GB" sz="1800" dirty="0" smtClean="0">
                <a:latin typeface="+mj-lt"/>
              </a:rPr>
              <a:t> </a:t>
            </a:r>
            <a:endParaRPr lang="en-GB" sz="1800" dirty="0">
              <a:latin typeface="+mj-lt"/>
            </a:endParaRPr>
          </a:p>
          <a:p>
            <a:r>
              <a:rPr lang="en-GB" sz="1800" dirty="0" smtClean="0">
                <a:latin typeface="+mj-lt"/>
              </a:rPr>
              <a:t>29 page paper: </a:t>
            </a:r>
            <a:r>
              <a:rPr lang="en-GB" sz="1800" dirty="0" smtClean="0">
                <a:latin typeface="+mj-lt"/>
                <a:hlinkClick r:id="rId3"/>
              </a:rPr>
              <a:t>http</a:t>
            </a:r>
            <a:r>
              <a:rPr lang="en-GB" sz="1800" dirty="0">
                <a:latin typeface="+mj-lt"/>
                <a:hlinkClick r:id="rId3"/>
              </a:rPr>
              <a:t>://</a:t>
            </a:r>
            <a:r>
              <a:rPr lang="en-GB" sz="1800" dirty="0" smtClean="0">
                <a:latin typeface="+mj-lt"/>
                <a:hlinkClick r:id="rId3"/>
              </a:rPr>
              <a:t>dev.sp.qa/download/newModel</a:t>
            </a:r>
            <a:endParaRPr lang="en-GB" sz="18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b="17800"/>
          <a:stretch/>
        </p:blipFill>
        <p:spPr>
          <a:xfrm>
            <a:off x="0" y="1916832"/>
            <a:ext cx="914400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33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Some Considerations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There are others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500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Shift-Left</a:t>
            </a:r>
            <a:r>
              <a:rPr lang="en-GB" dirty="0"/>
              <a:t> </a:t>
            </a:r>
            <a:r>
              <a:rPr lang="en-GB" dirty="0" smtClean="0"/>
              <a:t>means dev and test working much closer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Could the New Model help Developers and Testers to understand each other?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02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Relation to</a:t>
            </a:r>
            <a:br>
              <a:rPr lang="en-GB" dirty="0" smtClean="0"/>
            </a:br>
            <a:r>
              <a:rPr lang="en-GB" dirty="0" smtClean="0"/>
              <a:t>TDD and BDD?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TDD is not really testing </a:t>
            </a:r>
          </a:p>
          <a:p>
            <a:r>
              <a:rPr lang="en-GB" dirty="0" smtClean="0"/>
              <a:t>BDD is modelling using stories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013176"/>
            <a:ext cx="704214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293096"/>
            <a:ext cx="70421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3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https://encrypted-tbn0.gstatic.com/images?q=tbn:ANd9GcTRVy7o8SgfjlRKI-MIrZ2LtrvN59RlR1M0KrJDi0VhLWc7gh9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617" y="4031460"/>
            <a:ext cx="2351854" cy="71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98" y="4077839"/>
            <a:ext cx="475590" cy="61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arliamentary I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52" y="5719060"/>
            <a:ext cx="664233" cy="79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The Walt Disney Compan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98" y="4925150"/>
            <a:ext cx="952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amel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26" y="5784168"/>
            <a:ext cx="878038" cy="66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Barclays Personal Bank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943" y="4269679"/>
            <a:ext cx="1361637" cy="23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BT.c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75" y="4972775"/>
            <a:ext cx="9715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://corporate.sky.com/multimedia/logo/summer_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784" y="4738134"/>
            <a:ext cx="945531" cy="94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07" y="5806109"/>
            <a:ext cx="482810" cy="62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 descr="http://www.pepperrafferty.com/newsite/wp-content/uploads/2012/07/Sony_Make_belive_logo_thumb-sq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242" y="4888434"/>
            <a:ext cx="644933" cy="64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246" y="5771069"/>
            <a:ext cx="983703" cy="69306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292173" y="5814115"/>
            <a:ext cx="1046440" cy="606971"/>
            <a:chOff x="742946" y="2073167"/>
            <a:chExt cx="1046440" cy="606971"/>
          </a:xfrm>
        </p:grpSpPr>
        <p:sp>
          <p:nvSpPr>
            <p:cNvPr id="14" name="Rectangle 13"/>
            <p:cNvSpPr/>
            <p:nvPr/>
          </p:nvSpPr>
          <p:spPr>
            <a:xfrm>
              <a:off x="742946" y="2073167"/>
              <a:ext cx="1046440" cy="606971"/>
            </a:xfrm>
            <a:prstGeom prst="rect">
              <a:avLst/>
            </a:prstGeom>
            <a:solidFill>
              <a:srgbClr val="0315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26" descr="GCHQ Browser Headi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413" y="2171905"/>
              <a:ext cx="893910" cy="404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28" descr="http://www.gmkfreelogos.com/logos/G/img/Glaxo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179" y="4790890"/>
            <a:ext cx="840021" cy="84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2" descr="http://asplos11.cs.ucr.edu/figs/IBM_log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994" y="5040652"/>
            <a:ext cx="902636" cy="34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4" descr="Land Registry 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115" y="5939847"/>
            <a:ext cx="1579000" cy="35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6" descr="http://images2.wikia.nocookie.net/__cb20120405011303/disney/images/d/db/2000px-Kodak_logo_1987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890" y="5871888"/>
            <a:ext cx="543912" cy="4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8" descr="https://encrypted-tbn3.gstatic.com/images?q=tbn:ANd9GcQ2XrAMTWIfpr_j2zlTmeNJtaspH6b1Zy2vj2knobCJw0HN2MXGw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15" y="4093389"/>
            <a:ext cx="785770" cy="58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2" descr="Lloyds Banking Group logo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451" y="4005064"/>
            <a:ext cx="1196648" cy="76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4" descr="http://www.consult-ice.com/cms/wp-content/uploads/2013/04/NatWest-Logo-canvas2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t="26466" r="4115" b="26735"/>
          <a:stretch/>
        </p:blipFill>
        <p:spPr bwMode="auto">
          <a:xfrm>
            <a:off x="1358172" y="4193186"/>
            <a:ext cx="1387366" cy="3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6" descr="https://encrypted-tbn1.gstatic.com/images?q=tbn:ANd9GcSmSI3LRCsIVPNq32Wbt5hyEthIT0MEQlWfvEHHoPlEsGGlVhvl7Q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36" y="5836980"/>
            <a:ext cx="997759" cy="56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8" descr="http://www.altiusdirectory.com/Finance/images/rbs-logo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768" y="4069835"/>
            <a:ext cx="852310" cy="63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0" descr="siemens-logo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00" b="29717"/>
          <a:stretch/>
        </p:blipFill>
        <p:spPr bwMode="auto">
          <a:xfrm>
            <a:off x="7408119" y="4991372"/>
            <a:ext cx="1270398" cy="42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27"/>
          <p:cNvSpPr>
            <a:spLocks noGrp="1"/>
          </p:cNvSpPr>
          <p:nvPr>
            <p:ph idx="4294967295"/>
          </p:nvPr>
        </p:nvSpPr>
        <p:spPr>
          <a:xfrm>
            <a:off x="467544" y="282828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 smtClean="0"/>
              <a:t>Helping clients transform their testing through</a:t>
            </a:r>
          </a:p>
          <a:p>
            <a:pPr marL="0" indent="0" algn="ctr">
              <a:buNone/>
            </a:pPr>
            <a:r>
              <a:rPr lang="en-GB" sz="2800" dirty="0" smtClean="0"/>
              <a:t>INNOVATION, COACHING and LEADERSHIP</a:t>
            </a:r>
            <a:br>
              <a:rPr lang="en-GB" sz="2800" dirty="0" smtClean="0"/>
            </a:b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Our CLIENTS</a:t>
            </a:r>
            <a:endParaRPr lang="en-GB" sz="2800" dirty="0"/>
          </a:p>
          <a:p>
            <a:pPr lvl="1"/>
            <a:r>
              <a:rPr lang="en-GB" sz="2400" dirty="0"/>
              <a:t>Want to </a:t>
            </a:r>
            <a:r>
              <a:rPr lang="en-GB" sz="2400" i="1" dirty="0"/>
              <a:t>be agile</a:t>
            </a:r>
            <a:r>
              <a:rPr lang="en-GB" sz="2400" dirty="0"/>
              <a:t> rather than follow Agile dogma</a:t>
            </a:r>
          </a:p>
          <a:p>
            <a:pPr lvl="1"/>
            <a:r>
              <a:rPr lang="en-GB" sz="2400" dirty="0" smtClean="0"/>
              <a:t>Have </a:t>
            </a:r>
            <a:r>
              <a:rPr lang="en-GB" sz="2400" dirty="0"/>
              <a:t>a </a:t>
            </a:r>
            <a:r>
              <a:rPr lang="en-GB" sz="2400" i="1" dirty="0"/>
              <a:t>pragmatic approach</a:t>
            </a:r>
            <a:r>
              <a:rPr lang="en-GB" sz="2400" dirty="0"/>
              <a:t> and are </a:t>
            </a:r>
            <a:r>
              <a:rPr lang="en-GB" sz="2400" i="1" dirty="0"/>
              <a:t>focused on delivery</a:t>
            </a:r>
            <a:endParaRPr lang="en-GB" sz="2400" dirty="0"/>
          </a:p>
          <a:p>
            <a:pPr lvl="1"/>
            <a:r>
              <a:rPr lang="en-GB" sz="2400" dirty="0" smtClean="0"/>
              <a:t>Want </a:t>
            </a:r>
            <a:r>
              <a:rPr lang="en-GB" sz="2400" dirty="0"/>
              <a:t>a </a:t>
            </a:r>
            <a:r>
              <a:rPr lang="en-GB" sz="2400" i="1" dirty="0"/>
              <a:t>solution that fits</a:t>
            </a:r>
            <a:r>
              <a:rPr lang="en-GB" sz="2400" dirty="0"/>
              <a:t>, not a badly fitting suit</a:t>
            </a:r>
            <a:r>
              <a:rPr lang="en-GB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294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GB" dirty="0" smtClean="0"/>
              <a:t>Test automation from a different perspective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340696"/>
            <a:ext cx="7772400" cy="1752600"/>
          </a:xfrm>
        </p:spPr>
        <p:txBody>
          <a:bodyPr/>
          <a:lstStyle/>
          <a:p>
            <a:r>
              <a:rPr lang="en-GB" dirty="0" smtClean="0"/>
              <a:t>Automation </a:t>
            </a:r>
            <a:r>
              <a:rPr lang="en-GB" dirty="0"/>
              <a:t>efforts fail </a:t>
            </a:r>
            <a:r>
              <a:rPr lang="en-GB" dirty="0" smtClean="0"/>
              <a:t>too often</a:t>
            </a:r>
            <a:endParaRPr lang="en-GB" dirty="0"/>
          </a:p>
          <a:p>
            <a:r>
              <a:rPr lang="en-GB" dirty="0" smtClean="0"/>
              <a:t>Automation uses </a:t>
            </a:r>
            <a:r>
              <a:rPr lang="en-GB" i="1" u="sng" dirty="0" smtClean="0"/>
              <a:t>different</a:t>
            </a:r>
            <a:r>
              <a:rPr lang="en-GB" dirty="0" smtClean="0"/>
              <a:t> models</a:t>
            </a:r>
          </a:p>
        </p:txBody>
      </p:sp>
    </p:spTree>
    <p:extLst>
      <p:ext uri="{BB962C8B-B14F-4D97-AF65-F5344CB8AC3E}">
        <p14:creationId xmlns:p14="http://schemas.microsoft.com/office/powerpoint/2010/main" val="897919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Capabilities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39552" y="3717032"/>
            <a:ext cx="7304856" cy="1752600"/>
          </a:xfrm>
        </p:spPr>
        <p:txBody>
          <a:bodyPr/>
          <a:lstStyle/>
          <a:p>
            <a:r>
              <a:rPr lang="en-GB" dirty="0" smtClean="0"/>
              <a:t>Enquiring, Modelling, Predicting, Challenging</a:t>
            </a:r>
          </a:p>
          <a:p>
            <a:r>
              <a:rPr lang="en-GB" dirty="0" smtClean="0"/>
              <a:t>Informing, Applying, Interpreting, Refining</a:t>
            </a:r>
          </a:p>
          <a:p>
            <a:r>
              <a:rPr lang="en-GB" dirty="0" smtClean="0"/>
              <a:t>Reporting and Logging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56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16016" y="4653136"/>
            <a:ext cx="4248472" cy="1728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98984" y="4989954"/>
            <a:ext cx="4281536" cy="13913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716016" y="1340768"/>
            <a:ext cx="4248472" cy="3312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98984" y="1340768"/>
            <a:ext cx="4301008" cy="36491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79512" y="1340768"/>
            <a:ext cx="43204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Analysis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, enquiry and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elicitation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Modelling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Creation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of custom models, using heuristics, guesses, brainstorming, ideation, creative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thinking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ustom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test design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techniques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Comparison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of models, value, advantages, disadvantages,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compromises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Identification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, validation and use of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oracles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Predicate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logic and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proof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Hypothesis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and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inference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Socratic method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Rapid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Review and Inspection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techniques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Test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case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design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Test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models and the meaning of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coverage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Testing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as controlled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experiment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Observation, Note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taking,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recording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A very different skillset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696544" y="1340768"/>
            <a:ext cx="4267944" cy="480131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Basic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data analysis and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statistics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Decision-making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with incomplete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data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Computer forensics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Fault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tree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analysis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Failure diagnosis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Bug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advocacy, triage processes and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negotiation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Meaningful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software and test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metrics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Visual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presentation of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data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Reporting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and presentation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skills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Understanding stakeholders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Test analytics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Risk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management, risk-based testing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and decision-making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Critical Thinking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Interpersonal skills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Dealing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with uncertainty/fallibility</a:t>
            </a:r>
          </a:p>
        </p:txBody>
      </p:sp>
    </p:spTree>
    <p:extLst>
      <p:ext uri="{BB962C8B-B14F-4D97-AF65-F5344CB8AC3E}">
        <p14:creationId xmlns:p14="http://schemas.microsoft.com/office/powerpoint/2010/main" val="77329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Perhaps </a:t>
            </a:r>
            <a:r>
              <a:rPr lang="en-GB" dirty="0" smtClean="0"/>
              <a:t>testers don’t </a:t>
            </a:r>
            <a:r>
              <a:rPr lang="en-GB" dirty="0"/>
              <a:t>think differently after all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4340696"/>
            <a:ext cx="8856984" cy="1752600"/>
          </a:xfrm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3304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 idx="4294967295"/>
          </p:nvPr>
        </p:nvSpPr>
        <p:spPr>
          <a:xfrm>
            <a:off x="257970" y="446807"/>
            <a:ext cx="7812732" cy="1470025"/>
          </a:xfrm>
          <a:ln>
            <a:noFill/>
          </a:ln>
        </p:spPr>
        <p:txBody>
          <a:bodyPr>
            <a:noAutofit/>
          </a:bodyPr>
          <a:lstStyle/>
          <a:p>
            <a:pPr eaLnBrk="1" hangingPunct="1"/>
            <a:r>
              <a:rPr lang="en-GB" dirty="0" smtClean="0"/>
              <a:t>Do Testers Think Differently?</a:t>
            </a:r>
          </a:p>
        </p:txBody>
      </p:sp>
      <p:sp>
        <p:nvSpPr>
          <p:cNvPr id="12292" name="Subtitle 4"/>
          <p:cNvSpPr>
            <a:spLocks noGrp="1"/>
          </p:cNvSpPr>
          <p:nvPr>
            <p:ph type="subTitle" idx="4294967295"/>
          </p:nvPr>
        </p:nvSpPr>
        <p:spPr>
          <a:xfrm rot="5400000">
            <a:off x="5365576" y="3070448"/>
            <a:ext cx="6885384" cy="744488"/>
          </a:xfrm>
          <a:solidFill>
            <a:schemeClr val="tx2"/>
          </a:solidFill>
          <a:ln>
            <a:noFill/>
          </a:ln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GB" sz="3600" dirty="0">
                <a:solidFill>
                  <a:schemeClr val="bg1"/>
                </a:solidFill>
              </a:rPr>
              <a:t>@</a:t>
            </a:r>
            <a:r>
              <a:rPr lang="en-GB" sz="3600" dirty="0" err="1">
                <a:solidFill>
                  <a:schemeClr val="bg1"/>
                </a:solidFill>
              </a:rPr>
              <a:t>paul_gerrard</a:t>
            </a:r>
            <a:endParaRPr lang="en-GB" sz="2000" dirty="0" smtClean="0">
              <a:solidFill>
                <a:schemeClr val="bg1"/>
              </a:solidFill>
            </a:endParaRPr>
          </a:p>
        </p:txBody>
      </p:sp>
      <p:pic>
        <p:nvPicPr>
          <p:cNvPr id="12294" name="Picture 7" descr="G:\COMMERCE\Logos\GCLogoLar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8950" y="1988840"/>
            <a:ext cx="3787466" cy="130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testaxioms.com/sites/default/files/pocketbook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61" y="3794417"/>
            <a:ext cx="1481831" cy="239639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U:\ExtraMural\BOOKS\BusStoryPocketBook\1stBETA\FrontCov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368" y="3789040"/>
            <a:ext cx="1481832" cy="240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4"/>
          <p:cNvSpPr txBox="1">
            <a:spLocks/>
          </p:cNvSpPr>
          <p:nvPr/>
        </p:nvSpPr>
        <p:spPr bwMode="auto">
          <a:xfrm>
            <a:off x="329978" y="2180456"/>
            <a:ext cx="450455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  <a:defRPr sz="3200" kern="1200">
                <a:solidFill>
                  <a:srgbClr val="1F497D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1F497D"/>
                </a:solidFill>
                <a:latin typeface="Gill Sans MT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1F497D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1F497D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1F497D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en-GB" sz="3600" dirty="0" smtClean="0"/>
              <a:t>Paul </a:t>
            </a:r>
            <a:r>
              <a:rPr lang="en-GB" sz="3600" dirty="0" err="1" smtClean="0"/>
              <a:t>Gerrard</a:t>
            </a:r>
            <a:endParaRPr lang="en-GB" sz="36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GB" sz="2000" dirty="0" smtClean="0"/>
              <a:t>paul@gerrardconsulting.com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512" y="6372036"/>
            <a:ext cx="2272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GB" b="0" dirty="0">
                <a:solidFill>
                  <a:schemeClr val="tx2"/>
                </a:solidFill>
                <a:latin typeface="Gill Sans MT" panose="020B0502020104020203" pitchFamily="34" charset="0"/>
              </a:rPr>
              <a:t>gerrardconsulting.com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01" y="3789040"/>
            <a:ext cx="1486699" cy="240124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/>
          <a:stretch/>
        </p:blipFill>
        <p:spPr>
          <a:xfrm>
            <a:off x="1259632" y="3789040"/>
            <a:ext cx="1508690" cy="240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7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What’s Happening?</a:t>
            </a:r>
            <a:endParaRPr lang="en-GB" dirty="0"/>
          </a:p>
          <a:p>
            <a:r>
              <a:rPr lang="en-GB" dirty="0" smtClean="0"/>
              <a:t>A New Model for Testing</a:t>
            </a:r>
          </a:p>
          <a:p>
            <a:r>
              <a:rPr lang="en-GB" dirty="0" smtClean="0"/>
              <a:t>Some Considerations</a:t>
            </a:r>
          </a:p>
          <a:p>
            <a:r>
              <a:rPr lang="en-GB" dirty="0" smtClean="0"/>
              <a:t>Close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5581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When did you start testing?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 are all testers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10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What's happening?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Stampede to mobile computing - Digital</a:t>
            </a:r>
          </a:p>
          <a:p>
            <a:r>
              <a:rPr lang="en-GB" dirty="0" smtClean="0"/>
              <a:t>Big Data</a:t>
            </a:r>
          </a:p>
          <a:p>
            <a:r>
              <a:rPr lang="en-GB" dirty="0" smtClean="0"/>
              <a:t>Internet of (Every)Thing, Pervasive Computing</a:t>
            </a:r>
          </a:p>
          <a:p>
            <a:r>
              <a:rPr lang="en-GB" dirty="0" smtClean="0"/>
              <a:t>Continuous Delivery, DevOps</a:t>
            </a:r>
          </a:p>
          <a:p>
            <a:r>
              <a:rPr lang="en-GB" dirty="0" smtClean="0"/>
              <a:t>(Test) Analytics, Data-Driven Development</a:t>
            </a:r>
          </a:p>
          <a:p>
            <a:r>
              <a:rPr lang="en-GB" dirty="0" smtClean="0"/>
              <a:t>Shift-left, embedded testers, no test team</a:t>
            </a:r>
          </a:p>
          <a:p>
            <a:r>
              <a:rPr lang="en-GB" dirty="0" smtClean="0"/>
              <a:t>Did you really think Agile was the last word?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456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Where is this leading?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Your guess is as good as mine</a:t>
            </a:r>
          </a:p>
          <a:p>
            <a:r>
              <a:rPr lang="en-GB" dirty="0" smtClean="0"/>
              <a:t>But here's my guess anyway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69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high process to DIY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the past, high process was seen to be the technical solution to the software problem</a:t>
            </a:r>
          </a:p>
          <a:p>
            <a:r>
              <a:rPr lang="en-GB" dirty="0" smtClean="0"/>
              <a:t>But technical solutions cannot solve human problems</a:t>
            </a:r>
          </a:p>
          <a:p>
            <a:r>
              <a:rPr lang="en-GB" dirty="0" smtClean="0"/>
              <a:t>Agile promised flexibility, but a lot of Agile is really 'high process-in-the-small'</a:t>
            </a:r>
          </a:p>
          <a:p>
            <a:r>
              <a:rPr lang="en-GB" dirty="0" smtClean="0"/>
              <a:t>True agility means a team can adapt</a:t>
            </a:r>
            <a:r>
              <a:rPr lang="en-GB" dirty="0"/>
              <a:t> </a:t>
            </a:r>
            <a:r>
              <a:rPr lang="en-GB" dirty="0" smtClean="0"/>
              <a:t>or select its process on-the-fly.</a:t>
            </a:r>
          </a:p>
        </p:txBody>
      </p:sp>
    </p:spTree>
    <p:extLst>
      <p:ext uri="{BB962C8B-B14F-4D97-AF65-F5344CB8AC3E}">
        <p14:creationId xmlns:p14="http://schemas.microsoft.com/office/powerpoint/2010/main" val="288681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old ways won't work in the future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We need a New Model of Testing (free from logistics)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398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Forget Logistics</a:t>
            </a:r>
            <a:br>
              <a:rPr lang="en-GB" dirty="0" smtClean="0"/>
            </a:br>
            <a:r>
              <a:rPr lang="en-GB" sz="2800" dirty="0" smtClean="0"/>
              <a:t>(for the time being)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GB" dirty="0" smtClean="0"/>
              <a:t>Document or not?</a:t>
            </a:r>
          </a:p>
          <a:p>
            <a:r>
              <a:rPr lang="en-GB" dirty="0" smtClean="0"/>
              <a:t>Automated or manual?</a:t>
            </a:r>
          </a:p>
          <a:p>
            <a:r>
              <a:rPr lang="en-GB" dirty="0" smtClean="0"/>
              <a:t>Agile v waterfall?</a:t>
            </a:r>
          </a:p>
          <a:p>
            <a:r>
              <a:rPr lang="en-GB" dirty="0" smtClean="0"/>
              <a:t>This business or that business?</a:t>
            </a:r>
          </a:p>
          <a:p>
            <a:r>
              <a:rPr lang="en-GB" dirty="0" smtClean="0"/>
              <a:t>This technology v that technology?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348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CWhite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207A046F7734CB4F3987D1B0CB644" ma:contentTypeVersion="0" ma:contentTypeDescription="Create a new document." ma:contentTypeScope="" ma:versionID="fb44f8bdf1584db89dfb2702c9095eb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2BFFFC-66CE-496D-B335-F7246E3FD2A8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7D91BC8-7C90-4954-B6FE-DDFD3E584B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EA49A26-09B9-4058-9D97-6CB141DA86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12478</TotalTime>
  <Words>615</Words>
  <Application>Microsoft Office PowerPoint</Application>
  <PresentationFormat>On-screen Show (4:3)</PresentationFormat>
  <Paragraphs>156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Gill Sans MT</vt:lpstr>
      <vt:lpstr>Arial</vt:lpstr>
      <vt:lpstr>Calibri</vt:lpstr>
      <vt:lpstr>Wingdings</vt:lpstr>
      <vt:lpstr>GCWhiteTemplate</vt:lpstr>
      <vt:lpstr>Do Testers Think Differently?</vt:lpstr>
      <vt:lpstr>PowerPoint Presentation</vt:lpstr>
      <vt:lpstr>Agenda</vt:lpstr>
      <vt:lpstr>When did you start testing?</vt:lpstr>
      <vt:lpstr>What's happening?</vt:lpstr>
      <vt:lpstr>Where is this leading?</vt:lpstr>
      <vt:lpstr>From high process to DIY process</vt:lpstr>
      <vt:lpstr>The old ways won't work in the future</vt:lpstr>
      <vt:lpstr>Forget Logistics (for the time being)</vt:lpstr>
      <vt:lpstr>ALL Testing is Exploratory</vt:lpstr>
      <vt:lpstr>Examples of models</vt:lpstr>
      <vt:lpstr>Models are innate, essential, human</vt:lpstr>
      <vt:lpstr>Judgement, exploring and testing</vt:lpstr>
      <vt:lpstr>Exploration process</vt:lpstr>
      <vt:lpstr>Testing process</vt:lpstr>
      <vt:lpstr>New Model Testing</vt:lpstr>
      <vt:lpstr>Some Considerations</vt:lpstr>
      <vt:lpstr>Shift-Left means dev and test working much closer</vt:lpstr>
      <vt:lpstr>Relation to TDD and BDD?</vt:lpstr>
      <vt:lpstr>Test automation from a different perspective</vt:lpstr>
      <vt:lpstr>Capabilities</vt:lpstr>
      <vt:lpstr>A very different skillset</vt:lpstr>
      <vt:lpstr>Perhaps testers don’t think differently after all?</vt:lpstr>
      <vt:lpstr>Do Testers Think Differently?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Overview Business Assurance</dc:title>
  <dc:creator>Paul Gerrard</dc:creator>
  <cp:lastModifiedBy>Paul Gerrard</cp:lastModifiedBy>
  <cp:revision>529</cp:revision>
  <cp:lastPrinted>2012-10-09T05:53:40Z</cp:lastPrinted>
  <dcterms:created xsi:type="dcterms:W3CDTF">2010-04-02T06:24:58Z</dcterms:created>
  <dcterms:modified xsi:type="dcterms:W3CDTF">2017-03-27T17:53:19Z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0x0101001ED207A046F7734CB4F3987D1B0CB644</vt:lpwstr>
  </property>
</Properties>
</file>